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143500" type="screen16x9"/>
  <p:notesSz cx="6858000" cy="9144000"/>
  <p:embeddedFontLst>
    <p:embeddedFont>
      <p:font typeface="Merriweather" pitchFamily="2" charset="77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  <p:embeddedFont>
      <p:font typeface="Verdana" panose="020B060403050404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9"/>
    <p:restoredTop sz="94670"/>
  </p:normalViewPr>
  <p:slideViewPr>
    <p:cSldViewPr snapToGrid="0">
      <p:cViewPr varScale="1">
        <p:scale>
          <a:sx n="156" d="100"/>
          <a:sy n="156" d="100"/>
        </p:scale>
        <p:origin x="36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Introduce Self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76e6b60a3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76e6b60a3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76e6b60a3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76e6b60a3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76e6b60a3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76e6b60a3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Features: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and Direction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Starts really spread out and uncertain, gets more certain as the season progresses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distribution also “moves” left and right depending on the results of specific games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76e6b60a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76e6b60a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76e6b60a3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76e6b60a3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fe7ff67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fe7ff67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76e6b60a3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76e6b60a3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76e6b60a3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76e6b60a3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76e6b60a3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76e6b60a3_1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fe6a3fbf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fe6a3fbf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6070ef63e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6070ef63e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76e6b60a3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76e6b60a3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76e6b60a3_1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76e6b60a3_1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76e6b60a3_1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76e6b60a3_1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76e6b60a3_1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76e6b60a3_1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76e6b60a3_1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76e6b60a3_1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082d066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082d066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**Consider Deleting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082d0669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082d06693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6082d06693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6082d06693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6082d0669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6082d0669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070ef63e5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070ef63e5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76d2920f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76d2920f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Discrete!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Probability Number of Events in a fixed time interval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76d2920f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76d2920f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76d2920fd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76d2920fd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76e6b60a3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76e6b60a3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76d2920fd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76d2920fd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**Consider Deleting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76e6b60a3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76e6b60a3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**Consider Deleting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jflancer@wharton.upenn.edu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gif"/><Relationship Id="rId5" Type="http://schemas.openxmlformats.org/officeDocument/2006/relationships/hyperlink" Target="http://even-strength.com" TargetMode="External"/><Relationship Id="rId4" Type="http://schemas.openxmlformats.org/officeDocument/2006/relationships/hyperlink" Target="http://github.com/jflancer/gameMode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RITgamemode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4.stat.ncsu.edu/~reich/st590/code/PoissonGamm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Bayesian Game Prediction Model</a:t>
            </a: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Jake Flancer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 Distribution</a:t>
            </a:r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1851" y="1277025"/>
            <a:ext cx="6180292" cy="377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87093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Gamma(“Prior GF” + Cumulative GF, “Prior GP” + Total GP)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Game 0 (Prior): Gamma(60 + 0, 20 + 0)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Game 10: Gamma(60 + 30, 20 + 10)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...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Game 82: Gamma(60 + 246, 20 + 82)</a:t>
            </a:r>
            <a:endParaRPr sz="2400"/>
          </a:p>
        </p:txBody>
      </p:sp>
      <p:sp>
        <p:nvSpPr>
          <p:cNvPr id="138" name="Google Shape;138;p2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Posterior Distribution</a:t>
            </a:r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Posterior Distribution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388" y="1342750"/>
            <a:ext cx="6011219" cy="371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Posterior Distribution</a:t>
            </a:r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997" y="1375050"/>
            <a:ext cx="6019998" cy="36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Posterior Distribution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413" y="1342750"/>
            <a:ext cx="6011219" cy="371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 Distribution</a:t>
            </a:r>
            <a:endParaRPr/>
          </a:p>
        </p:txBody>
      </p:sp>
      <p:sp>
        <p:nvSpPr>
          <p:cNvPr id="166" name="Google Shape;166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1851" y="1277025"/>
            <a:ext cx="6180292" cy="377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Posterior Distribution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174" name="Google Shape;1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250" y="1287825"/>
            <a:ext cx="6162650" cy="3768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Interpreting the Posterior</a:t>
            </a:r>
            <a:endParaRPr/>
          </a:p>
        </p:txBody>
      </p:sp>
      <p:sp>
        <p:nvSpPr>
          <p:cNvPr id="180" name="Google Shape;180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181" name="Google Shape;1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664" y="1317100"/>
            <a:ext cx="6052725" cy="373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8044200" cy="30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Posterior only yields P(Team A</a:t>
            </a:r>
            <a:r>
              <a:rPr lang="en" sz="2400" baseline="-25000"/>
              <a:t> </a:t>
            </a:r>
            <a:r>
              <a:rPr lang="en" sz="2400"/>
              <a:t>&gt; Team B)</a:t>
            </a:r>
            <a:endParaRPr sz="2400"/>
          </a:p>
          <a:p>
            <a:pPr marL="457200" lvl="0" indent="-3810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Make probability statements about team parameters</a:t>
            </a:r>
            <a:endParaRPr sz="2400"/>
          </a:p>
          <a:p>
            <a:pPr marL="457200" lvl="0" indent="-381000" algn="l" rtl="0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“The distribution of the expectation”</a:t>
            </a:r>
            <a:endParaRPr sz="2400"/>
          </a:p>
        </p:txBody>
      </p:sp>
      <p:sp>
        <p:nvSpPr>
          <p:cNvPr id="187" name="Google Shape;18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6025500" cy="30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Estimate Game Outcomes</a:t>
            </a:r>
            <a:endParaRPr sz="2400"/>
          </a:p>
          <a:p>
            <a:pPr marL="457200" lvl="0" indent="-381000" algn="l" rtl="0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“The distribution of the outcomes”</a:t>
            </a:r>
            <a:endParaRPr sz="2400"/>
          </a:p>
        </p:txBody>
      </p:sp>
      <p:sp>
        <p:nvSpPr>
          <p:cNvPr id="194" name="Google Shape;19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95" name="Google Shape;195;p3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Motivation</a:t>
            </a:r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8520600" cy="30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Quantify Team Performance With Uncertainty Estimates Using Limited Data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Prediction</a:t>
            </a:r>
            <a:endParaRPr/>
          </a:p>
        </p:txBody>
      </p:sp>
      <p:sp>
        <p:nvSpPr>
          <p:cNvPr id="201" name="Google Shape;201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02" name="Google Shape;20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101" y="1337425"/>
            <a:ext cx="6019843" cy="371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Prediction</a:t>
            </a:r>
            <a:endParaRPr/>
          </a:p>
        </p:txBody>
      </p:sp>
      <p:sp>
        <p:nvSpPr>
          <p:cNvPr id="208" name="Google Shape;208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09" name="Google Shape;2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119" y="1381949"/>
            <a:ext cx="5947805" cy="367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Prediction</a:t>
            </a:r>
            <a:endParaRPr/>
          </a:p>
        </p:txBody>
      </p:sp>
      <p:sp>
        <p:nvSpPr>
          <p:cNvPr id="215" name="Google Shape;215;p34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5217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16" name="Google Shape;216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217" name="Google Shape;21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1113" y="1410674"/>
            <a:ext cx="5961827" cy="3646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Prediction</a:t>
            </a:r>
            <a:endParaRPr/>
          </a:p>
        </p:txBody>
      </p:sp>
      <p:sp>
        <p:nvSpPr>
          <p:cNvPr id="223" name="Google Shape;223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224" name="Google Shape;2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413" y="1353225"/>
            <a:ext cx="6011219" cy="371407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5"/>
          <p:cNvSpPr txBox="1"/>
          <p:nvPr/>
        </p:nvSpPr>
        <p:spPr>
          <a:xfrm>
            <a:off x="6673350" y="1353225"/>
            <a:ext cx="23478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*Home Advantage Added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Prediction</a:t>
            </a:r>
            <a:endParaRPr/>
          </a:p>
        </p:txBody>
      </p:sp>
      <p:sp>
        <p:nvSpPr>
          <p:cNvPr id="231" name="Google Shape;23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232" name="Google Shape;23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125" y="1337900"/>
            <a:ext cx="6019069" cy="371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8160900" cy="31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Goal scoring is not truly poisson (score effects)</a:t>
            </a:r>
            <a:endParaRPr sz="1800"/>
          </a:p>
          <a:p>
            <a:pPr marL="914400" marR="0" lvl="1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</a:pPr>
            <a:r>
              <a:rPr lang="en" sz="1800"/>
              <a:t>16% in OT, reality is 21%</a:t>
            </a:r>
            <a:endParaRPr sz="1800"/>
          </a:p>
          <a:p>
            <a:pPr marL="4572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Parameters equally weighted</a:t>
            </a:r>
            <a:endParaRPr sz="1800"/>
          </a:p>
          <a:p>
            <a:pPr marL="4572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Team strength stays the same (game 1 and game 82 equally weighted)</a:t>
            </a:r>
            <a:endParaRPr sz="1800"/>
          </a:p>
        </p:txBody>
      </p:sp>
      <p:sp>
        <p:nvSpPr>
          <p:cNvPr id="238" name="Google Shape;238;p3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Assumptions and Issues</a:t>
            </a:r>
            <a:endParaRPr/>
          </a:p>
        </p:txBody>
      </p:sp>
      <p:sp>
        <p:nvSpPr>
          <p:cNvPr id="239" name="Google Shape;239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Summary</a:t>
            </a:r>
            <a:endParaRPr/>
          </a:p>
        </p:txBody>
      </p:sp>
      <p:sp>
        <p:nvSpPr>
          <p:cNvPr id="245" name="Google Shape;245;p38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74490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Team level uncertainty estimates</a:t>
            </a:r>
            <a:endParaRPr sz="1800"/>
          </a:p>
          <a:p>
            <a:pPr marL="4572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Make straightforward probabilistic team comparisons</a:t>
            </a:r>
            <a:endParaRPr sz="1800"/>
          </a:p>
          <a:p>
            <a:pPr marL="4572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Game outcome distributions</a:t>
            </a:r>
            <a:endParaRPr sz="1800"/>
          </a:p>
          <a:p>
            <a:pPr marL="4572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Works with limited data</a:t>
            </a:r>
            <a:endParaRPr sz="1800"/>
          </a:p>
          <a:p>
            <a:pPr marL="4572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Cool plots!</a:t>
            </a:r>
            <a:endParaRPr sz="1800"/>
          </a:p>
        </p:txBody>
      </p:sp>
      <p:sp>
        <p:nvSpPr>
          <p:cNvPr id="246" name="Google Shape;246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252" name="Google Shape;252;p39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Feel Free To Reach Out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jflancer@wharton.upenn.edu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@jakef1873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github.com/jflancer/gameModel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Use </a:t>
            </a:r>
            <a:r>
              <a:rPr lang="en" sz="1400" u="sng">
                <a:solidFill>
                  <a:schemeClr val="hlink"/>
                </a:solidFill>
                <a:hlinkClick r:id="rId5"/>
              </a:rPr>
              <a:t>even-strength.com</a:t>
            </a:r>
            <a:r>
              <a:rPr lang="en" sz="1400"/>
              <a:t>!!!</a:t>
            </a:r>
            <a:endParaRPr sz="1400"/>
          </a:p>
        </p:txBody>
      </p:sp>
      <p:sp>
        <p:nvSpPr>
          <p:cNvPr id="253" name="Google Shape;253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3B963F-0AA3-6D43-BD86-B12DDAA0E6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2402" y="150570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83910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Data via nhl.com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“Full” Presentation (w/ math): </a:t>
            </a:r>
            <a:r>
              <a:rPr lang="en" sz="1800" b="1" u="sng">
                <a:solidFill>
                  <a:schemeClr val="hlink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  <a:hlinkClick r:id="rId3"/>
              </a:rPr>
              <a:t>https://tinyurl.com/RITgamemodel</a:t>
            </a:r>
            <a:endParaRPr sz="1800"/>
          </a:p>
        </p:txBody>
      </p:sp>
      <p:sp>
        <p:nvSpPr>
          <p:cNvPr id="260" name="Google Shape;260;p4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261" name="Google Shape;261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Bayesian Statistics</a:t>
            </a:r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8520600" cy="30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Incorporating beliefs not “in” data</a:t>
            </a:r>
            <a:endParaRPr sz="2400"/>
          </a:p>
          <a:p>
            <a:pPr marL="457200" lvl="0" indent="-3810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Prior “padding” data + Observed data = Estimate</a:t>
            </a:r>
            <a:endParaRPr sz="2400"/>
          </a:p>
          <a:p>
            <a:pPr marL="457200" lvl="0" indent="-381000" algn="l" rtl="0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Parameters under uncertainty</a:t>
            </a:r>
            <a:endParaRPr sz="2400"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7256850" y="3006325"/>
            <a:ext cx="321000" cy="393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Poisson Distribution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139" y="1393550"/>
            <a:ext cx="5887777" cy="363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7389" y="1317350"/>
            <a:ext cx="6069291" cy="374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5670300" cy="30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Prior: Gamma(𝛂, 𝜷)</a:t>
            </a:r>
            <a:endParaRPr sz="2400" dirty="0"/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Data: Goals Scored = Poisson</a:t>
            </a:r>
            <a:endParaRPr sz="2400" dirty="0"/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Posterior: Gamma(𝛂+Goals, 𝜷+GP)</a:t>
            </a:r>
            <a:endParaRPr sz="2400" dirty="0"/>
          </a:p>
        </p:txBody>
      </p:sp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Poisson-Gamma Conjugacy</a:t>
            </a: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5737075" y="4581900"/>
            <a:ext cx="72801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3"/>
              </a:rPr>
              <a:t>https://www4.stat.ncsu.edu/~reich/st590/code/PoissonGamma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5775" y="1434781"/>
            <a:ext cx="3218037" cy="3218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body" idx="1"/>
          </p:nvPr>
        </p:nvSpPr>
        <p:spPr>
          <a:xfrm>
            <a:off x="264625" y="1531450"/>
            <a:ext cx="75072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Team A: 1 Game / 5 Goals Scored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/>
              <a:t>Team B: 50 Games / 250 Goals Scored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400"/>
              <a:t>Which team is better at scoring?</a:t>
            </a:r>
            <a:endParaRPr sz="2400"/>
          </a:p>
        </p:txBody>
      </p:sp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this help?</a:t>
            </a:r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this help?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413" y="1342750"/>
            <a:ext cx="6011219" cy="371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Translating to Hockey...</a:t>
            </a:r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7601400" cy="30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Using two team specific parameters</a:t>
            </a:r>
            <a:endParaRPr sz="2400"/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Goals For Per Game (GF Rate)</a:t>
            </a:r>
            <a:endParaRPr sz="2400"/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Goals Against Per Game (GA Rate)</a:t>
            </a:r>
            <a:endParaRPr sz="2400"/>
          </a:p>
        </p:txBody>
      </p:sp>
      <p:sp>
        <p:nvSpPr>
          <p:cNvPr id="118" name="Google Shape;11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 Distribution</a:t>
            </a:r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8628300" cy="30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Gamma(“Prior GF”, “Prior GP”)</a:t>
            </a:r>
            <a:endParaRPr sz="2400"/>
          </a:p>
          <a:p>
            <a:pPr marL="457200" lvl="0" indent="-3810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Previous Season Regressed to League Average</a:t>
            </a:r>
            <a:endParaRPr sz="2400"/>
          </a:p>
          <a:p>
            <a:pPr marL="457200" lvl="0" indent="-381000" algn="l" rtl="0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20 Games of “Padding”</a:t>
            </a:r>
            <a:endParaRPr sz="2400"/>
          </a:p>
        </p:txBody>
      </p:sp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498</Words>
  <Application>Microsoft Macintosh PowerPoint</Application>
  <PresentationFormat>On-screen Show (16:9)</PresentationFormat>
  <Paragraphs>112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Merriweather</vt:lpstr>
      <vt:lpstr>Verdana</vt:lpstr>
      <vt:lpstr>Roboto</vt:lpstr>
      <vt:lpstr>Paradigm</vt:lpstr>
      <vt:lpstr>A Simple Bayesian Game Prediction Model</vt:lpstr>
      <vt:lpstr>The Motivation</vt:lpstr>
      <vt:lpstr>Bayesian Statistics</vt:lpstr>
      <vt:lpstr>Using the Poisson Distribution</vt:lpstr>
      <vt:lpstr>Poisson-Gamma Conjugacy</vt:lpstr>
      <vt:lpstr>How does this help?</vt:lpstr>
      <vt:lpstr>How does this help? </vt:lpstr>
      <vt:lpstr>Translating to Hockey...</vt:lpstr>
      <vt:lpstr>Prior Distribution</vt:lpstr>
      <vt:lpstr>Prior Distribution</vt:lpstr>
      <vt:lpstr>Posterior Distribution</vt:lpstr>
      <vt:lpstr>Posterior Distribution </vt:lpstr>
      <vt:lpstr>Posterior Distribution</vt:lpstr>
      <vt:lpstr>Posterior Distribution </vt:lpstr>
      <vt:lpstr>Prior Distribution</vt:lpstr>
      <vt:lpstr>Posterior Distribution </vt:lpstr>
      <vt:lpstr>Interpreting the Posterior</vt:lpstr>
      <vt:lpstr>Current</vt:lpstr>
      <vt:lpstr>Goal</vt:lpstr>
      <vt:lpstr>Game Prediction</vt:lpstr>
      <vt:lpstr>Game Prediction</vt:lpstr>
      <vt:lpstr>Game Prediction</vt:lpstr>
      <vt:lpstr>Game Prediction</vt:lpstr>
      <vt:lpstr>Game Prediction</vt:lpstr>
      <vt:lpstr>Key Assumptions and Issues</vt:lpstr>
      <vt:lpstr>In Summary</vt:lpstr>
      <vt:lpstr>Thank You!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Simple Bayesian Game Prediction Model</dc:title>
  <cp:lastModifiedBy>Flancer, Jake W</cp:lastModifiedBy>
  <cp:revision>1</cp:revision>
  <dcterms:modified xsi:type="dcterms:W3CDTF">2019-09-12T00:22:07Z</dcterms:modified>
</cp:coreProperties>
</file>